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1" r:id="rId2"/>
    <p:sldId id="262" r:id="rId3"/>
    <p:sldId id="273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63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B3E63C4-2395-3F4D-9468-E9D26D03A736}">
          <p14:sldIdLst>
            <p14:sldId id="261"/>
            <p14:sldId id="262"/>
            <p14:sldId id="273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46" d="100"/>
          <a:sy n="146" d="100"/>
        </p:scale>
        <p:origin x="168" y="4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4481F-1233-C84D-81FE-A0251BDDCA8D}" type="datetimeFigureOut">
              <a:rPr lang="en-US" smtClean="0"/>
              <a:t>5/3/23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61DF8-8184-8D42-8C9F-CD2A04B2CC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56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6195B-97FE-D94A-AF78-AA7103C68141}" type="datetimeFigureOut">
              <a:rPr lang="en-US" smtClean="0"/>
              <a:t>5/3/23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A3E8F-DD25-0F45-85DB-73F0BB383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951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043484" y="2457437"/>
            <a:ext cx="5438530" cy="44853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b="0" i="0">
                <a:solidFill>
                  <a:schemeClr val="tx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64395" y="2980316"/>
            <a:ext cx="4117618" cy="55709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80000"/>
              </a:lnSpc>
              <a:buNone/>
              <a:defRPr sz="1800" b="0" i="0" baseline="0">
                <a:solidFill>
                  <a:schemeClr val="accent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Event Name</a:t>
            </a:r>
          </a:p>
          <a:p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819049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04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666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678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2C0C76-B3AA-B9A5-BF5F-78287629A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6791" y="750849"/>
            <a:ext cx="6174858" cy="15610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bg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2CC8AD-F152-A509-5C4F-4B4FAA5E2F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76791" y="2571749"/>
            <a:ext cx="5044868" cy="122709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1800" b="0" i="0" baseline="0">
                <a:solidFill>
                  <a:schemeClr val="bg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Additional detail</a:t>
            </a:r>
          </a:p>
        </p:txBody>
      </p:sp>
    </p:spTree>
    <p:extLst>
      <p:ext uri="{BB962C8B-B14F-4D97-AF65-F5344CB8AC3E}">
        <p14:creationId xmlns:p14="http://schemas.microsoft.com/office/powerpoint/2010/main" val="3595006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5CF3975-0A68-5ED3-C122-CAC24EA24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922" y="642497"/>
            <a:ext cx="7538868" cy="400152"/>
          </a:xfrm>
          <a:prstGeom prst="rect">
            <a:avLst/>
          </a:prstGeom>
        </p:spPr>
        <p:txBody>
          <a:bodyPr vert="horz" anchor="t"/>
          <a:lstStyle>
            <a:lvl1pPr algn="l">
              <a:defRPr sz="2200" b="0" i="0">
                <a:solidFill>
                  <a:schemeClr val="tx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E9B4C-1666-FF32-C68B-2742095A8E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75" y="1154906"/>
            <a:ext cx="7539038" cy="3449241"/>
          </a:xfrm>
          <a:prstGeom prst="rect">
            <a:avLst/>
          </a:prstGeom>
        </p:spPr>
        <p:txBody>
          <a:bodyPr vert="horz"/>
          <a:lstStyle>
            <a:lvl1pPr>
              <a:defRPr sz="1800" b="0" i="0">
                <a:solidFill>
                  <a:schemeClr val="tx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  <a:lvl2pPr>
              <a:defRPr sz="1800" b="0" i="0">
                <a:solidFill>
                  <a:schemeClr val="accent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2pPr>
            <a:lvl3pPr>
              <a:defRPr sz="1600" b="0" i="0">
                <a:solidFill>
                  <a:schemeClr val="accent6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3pPr>
            <a:lvl4pPr>
              <a:defRPr sz="1400" b="0" i="0">
                <a:solidFill>
                  <a:schemeClr val="accent6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4pPr>
            <a:lvl5pPr>
              <a:defRPr sz="1200" b="0" i="0">
                <a:solidFill>
                  <a:schemeClr val="accent6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864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922" y="642497"/>
            <a:ext cx="7538868" cy="400152"/>
          </a:xfrm>
          <a:prstGeom prst="rect">
            <a:avLst/>
          </a:prstGeom>
        </p:spPr>
        <p:txBody>
          <a:bodyPr vert="horz" anchor="t"/>
          <a:lstStyle>
            <a:lvl1pPr algn="l">
              <a:defRPr sz="2200" b="0" i="0">
                <a:solidFill>
                  <a:schemeClr val="tx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17575" y="1154906"/>
            <a:ext cx="7539038" cy="3449241"/>
          </a:xfrm>
          <a:prstGeom prst="rect">
            <a:avLst/>
          </a:prstGeom>
        </p:spPr>
        <p:txBody>
          <a:bodyPr vert="horz"/>
          <a:lstStyle>
            <a:lvl1pPr>
              <a:defRPr sz="1800" b="0" i="0">
                <a:solidFill>
                  <a:schemeClr val="tx1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1pPr>
            <a:lvl2pPr>
              <a:defRPr sz="1800" b="0" i="0">
                <a:solidFill>
                  <a:schemeClr val="tx2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2pPr>
            <a:lvl3pPr>
              <a:defRPr sz="1600" b="0" i="0">
                <a:solidFill>
                  <a:schemeClr val="accent6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3pPr>
            <a:lvl4pPr>
              <a:defRPr sz="1400" b="0" i="0">
                <a:solidFill>
                  <a:schemeClr val="accent6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4pPr>
            <a:lvl5pPr>
              <a:defRPr sz="1200" b="0" i="0">
                <a:solidFill>
                  <a:schemeClr val="accent6"/>
                </a:solidFill>
                <a:latin typeface="Avenir Next" panose="020B0503020202020204" pitchFamily="34" charset="0"/>
                <a:cs typeface="Avenir Next" panose="020B05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783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28286" y="4728412"/>
            <a:ext cx="64970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0" i="0" spc="0" dirty="0">
                <a:solidFill>
                  <a:schemeClr val="tx2"/>
                </a:solidFill>
                <a:latin typeface="Avenir Next" panose="020B0503020202020204" pitchFamily="34" charset="0"/>
                <a:ea typeface="Raleway" charset="0"/>
                <a:cs typeface="Raleway" charset="0"/>
              </a:rPr>
              <a:t>© Copyright Halyard Compliance LLC., 2023 All Rights</a:t>
            </a:r>
            <a:r>
              <a:rPr lang="en-US" sz="800" b="0" i="0" spc="0" baseline="0" dirty="0">
                <a:solidFill>
                  <a:schemeClr val="tx2"/>
                </a:solidFill>
                <a:latin typeface="Avenir Next" panose="020B0503020202020204" pitchFamily="34" charset="0"/>
                <a:ea typeface="Raleway" charset="0"/>
                <a:cs typeface="Raleway" charset="0"/>
              </a:rPr>
              <a:t> Reserved</a:t>
            </a:r>
            <a:endParaRPr lang="en-US" sz="800" b="0" i="0" spc="0" dirty="0">
              <a:solidFill>
                <a:schemeClr val="tx2"/>
              </a:solidFill>
              <a:latin typeface="Avenir Next" panose="020B0503020202020204" pitchFamily="34" charset="0"/>
              <a:ea typeface="Raleway" charset="0"/>
              <a:cs typeface="Ralew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456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9811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120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838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738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3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0" r:id="rId3"/>
    <p:sldLayoutId id="2147483651" r:id="rId4"/>
    <p:sldLayoutId id="2147483652" r:id="rId5"/>
    <p:sldLayoutId id="2147483655" r:id="rId6"/>
    <p:sldLayoutId id="2147483661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r" defTabSz="457200" rtl="0" eaLnBrk="1" latinLnBrk="0" hangingPunct="1">
        <a:lnSpc>
          <a:spcPct val="120000"/>
        </a:lnSpc>
        <a:spcBef>
          <a:spcPct val="0"/>
        </a:spcBef>
        <a:buNone/>
        <a:defRPr sz="2400" b="1" i="0" kern="1200">
          <a:solidFill>
            <a:schemeClr val="tx2"/>
          </a:solidFill>
          <a:latin typeface="Cambria"/>
          <a:ea typeface="+mj-ea"/>
          <a:cs typeface="Cambr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Personal Trading Rules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5809" y="2898438"/>
            <a:ext cx="6966207" cy="677022"/>
          </a:xfrm>
        </p:spPr>
        <p:txBody>
          <a:bodyPr/>
          <a:lstStyle/>
          <a:p>
            <a:r>
              <a:rPr lang="en-US" sz="1400" dirty="0"/>
              <a:t>Brandon L. Klerk</a:t>
            </a:r>
          </a:p>
          <a:p>
            <a:br>
              <a:rPr lang="en-US" sz="1400" dirty="0"/>
            </a:br>
            <a:r>
              <a:rPr lang="en-US" sz="1200" dirty="0">
                <a:solidFill>
                  <a:schemeClr val="tx1"/>
                </a:solidFill>
              </a:rPr>
              <a:t>Charles Schwab Compliance Solutions National Conference    5.4.16</a:t>
            </a:r>
          </a:p>
        </p:txBody>
      </p:sp>
    </p:spTree>
    <p:extLst>
      <p:ext uri="{BB962C8B-B14F-4D97-AF65-F5344CB8AC3E}">
        <p14:creationId xmlns:p14="http://schemas.microsoft.com/office/powerpoint/2010/main" val="4088125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(c.04)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3816" y="1408176"/>
            <a:ext cx="7297250" cy="4625869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dirty="0">
                <a:latin typeface="Avenir Next" panose="020B0503020202020204" pitchFamily="34" charset="0"/>
              </a:rPr>
              <a:t>Accounts At a Financial Institution Other Than a Member: FINRA member </a:t>
            </a:r>
            <a:r>
              <a:rPr lang="en-US" sz="2800" b="1" dirty="0">
                <a:latin typeface="Avenir Next" panose="020B0503020202020204" pitchFamily="34" charset="0"/>
              </a:rPr>
              <a:t>shall consider the extent to which it will be able to obtain</a:t>
            </a:r>
            <a:r>
              <a:rPr lang="en-US" sz="2800" dirty="0">
                <a:latin typeface="Avenir Next" panose="020B0503020202020204" pitchFamily="34" charset="0"/>
              </a:rPr>
              <a:t> confirmations and statements, transactional data directly from the non-member financial institution in determining whether to provide its written consent…</a:t>
            </a:r>
            <a:br>
              <a:rPr lang="en-US" sz="2800" dirty="0">
                <a:latin typeface="Avenir Next" panose="020B0503020202020204" pitchFamily="34" charset="0"/>
              </a:rPr>
            </a:br>
            <a:endParaRPr lang="en-US" sz="2800" dirty="0">
              <a:latin typeface="Avenir Next" panose="020B0503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09640" y="40233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2371956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(c.05)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3816" y="1408176"/>
            <a:ext cx="7297250" cy="4625869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b="1" dirty="0">
                <a:latin typeface="Avenir Next" panose="020B0503020202020204" pitchFamily="34" charset="0"/>
              </a:rPr>
              <a:t>Other “Financial Institutions”: </a:t>
            </a:r>
            <a:r>
              <a:rPr lang="en-US" sz="2800" dirty="0">
                <a:latin typeface="Avenir Next" panose="020B0503020202020204" pitchFamily="34" charset="0"/>
              </a:rPr>
              <a:t>Include Section 15(b)(11) broker-dealer, domestic or foreign non-member broker-dealer, investment adviser, bank, insurance company, trust company, credit union and investment company…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09640" y="40233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2737132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9873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96091" y="217124"/>
            <a:ext cx="7539038" cy="5334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b="0" dirty="0">
                <a:solidFill>
                  <a:schemeClr val="tx1"/>
                </a:solidFill>
                <a:latin typeface="Avenir Next" panose="020B0503020202020204" pitchFamily="34" charset="0"/>
              </a:rPr>
              <a:t>Personal Trading Rules Checklist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971672"/>
              </p:ext>
            </p:extLst>
          </p:nvPr>
        </p:nvGraphicFramePr>
        <p:xfrm>
          <a:off x="393293" y="851570"/>
          <a:ext cx="8332839" cy="3524351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779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6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6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1754">
                <a:tc>
                  <a:txBody>
                    <a:bodyPr/>
                    <a:lstStyle/>
                    <a:p>
                      <a:pPr algn="ctr"/>
                      <a:endParaRPr lang="en-US" sz="1100" b="0" i="0" dirty="0">
                        <a:solidFill>
                          <a:schemeClr val="bg1"/>
                        </a:solidFill>
                        <a:latin typeface="Avenir Next" panose="020B0503020202020204" pitchFamily="34" charset="0"/>
                        <a:cs typeface="Raleway"/>
                      </a:endParaRPr>
                    </a:p>
                  </a:txBody>
                  <a:tcPr marL="82636" marR="82636" marT="41318" marB="41318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cap="none" spc="0" baseline="0" dirty="0">
                          <a:solidFill>
                            <a:schemeClr val="bg1"/>
                          </a:solidFill>
                          <a:latin typeface="Avenir Next" panose="020B0503020202020204" pitchFamily="34" charset="0"/>
                          <a:cs typeface="Raleway"/>
                        </a:rPr>
                        <a:t>REPORTING </a:t>
                      </a:r>
                    </a:p>
                  </a:txBody>
                  <a:tcPr marL="82636" marR="82636" marT="41318" marB="41318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cap="none" spc="0" baseline="0" dirty="0">
                          <a:solidFill>
                            <a:schemeClr val="bg1"/>
                          </a:solidFill>
                          <a:latin typeface="Avenir Next" panose="020B0503020202020204" pitchFamily="34" charset="0"/>
                          <a:cs typeface="Raleway"/>
                        </a:rPr>
                        <a:t>SUPERVISION</a:t>
                      </a:r>
                    </a:p>
                  </a:txBody>
                  <a:tcPr marL="82636" marR="82636" marT="41318" marB="41318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cap="none" spc="0" baseline="0" dirty="0">
                          <a:solidFill>
                            <a:schemeClr val="bg1"/>
                          </a:solidFill>
                          <a:latin typeface="Avenir Next" panose="020B0503020202020204" pitchFamily="34" charset="0"/>
                          <a:cs typeface="Raleway"/>
                        </a:rPr>
                        <a:t>RECORDS</a:t>
                      </a:r>
                    </a:p>
                  </a:txBody>
                  <a:tcPr marL="82636" marR="82636" marT="41318" marB="41318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3126">
                <a:tc>
                  <a:txBody>
                    <a:bodyPr/>
                    <a:lstStyle/>
                    <a:p>
                      <a:r>
                        <a:rPr lang="en-US" sz="1100" b="0" i="0" cap="none" baseline="0" dirty="0">
                          <a:solidFill>
                            <a:schemeClr val="tx1"/>
                          </a:solidFill>
                          <a:latin typeface="Avenir Next Medium" panose="020B0503020202020204" pitchFamily="34" charset="0"/>
                          <a:cs typeface="Raleway"/>
                        </a:rPr>
                        <a:t>BROKER-DEALERS</a:t>
                      </a:r>
                    </a:p>
                  </a:txBody>
                  <a:tcPr marL="82636" marR="82636" marT="41318" marB="41318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NASD Rule 3050(c)&amp;(d) 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NYSE Rule 407)(b) 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MSRB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 Rule G-28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FINRA Rule 3210(b)*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FINRA Rule 3110(d)</a:t>
                      </a:r>
                      <a:r>
                        <a:rPr lang="pt-BR" sz="1100" b="0" i="0" dirty="0">
                          <a:latin typeface="Avenir Next" panose="020B0503020202020204" pitchFamily="34" charset="0"/>
                          <a:cs typeface="Raleway"/>
                        </a:rPr>
                        <a:t>(C)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 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FINRA Rule 3210(a)* 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FINRA Rule 4510 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17a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-3 </a:t>
                      </a:r>
                    </a:p>
                    <a:p>
                      <a:pPr marL="91440" marR="0" lvl="0" indent="0" algn="l" defTabSz="914400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17a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-4 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endParaRPr lang="en-US" sz="1100" b="0" i="0" dirty="0">
                        <a:latin typeface="Avenir Next" panose="020B0503020202020204" pitchFamily="34" charset="0"/>
                        <a:cs typeface="Raleway"/>
                      </a:endParaRP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4736">
                <a:tc>
                  <a:txBody>
                    <a:bodyPr/>
                    <a:lstStyle/>
                    <a:p>
                      <a:r>
                        <a:rPr lang="en-US" sz="1100" b="0" i="0" cap="none" baseline="0" dirty="0">
                          <a:solidFill>
                            <a:schemeClr val="tx1"/>
                          </a:solidFill>
                          <a:latin typeface="Avenir Next Medium" panose="020B0503020202020204" pitchFamily="34" charset="0"/>
                          <a:cs typeface="Raleway"/>
                        </a:rPr>
                        <a:t>INVESTMENT ADVISERS</a:t>
                      </a:r>
                    </a:p>
                  </a:txBody>
                  <a:tcPr marL="82636" marR="82636" marT="41318" marB="41318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204A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-1(b)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204A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-1(a)(3) 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206(4)-7 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204-2(a)(13)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4735">
                <a:tc>
                  <a:txBody>
                    <a:bodyPr/>
                    <a:lstStyle/>
                    <a:p>
                      <a:r>
                        <a:rPr lang="en-US" sz="1100" b="0" i="0" cap="none" baseline="0" dirty="0">
                          <a:solidFill>
                            <a:schemeClr val="tx1"/>
                          </a:solidFill>
                          <a:latin typeface="Avenir Next Medium" panose="020B0503020202020204" pitchFamily="34" charset="0"/>
                          <a:cs typeface="Raleway"/>
                        </a:rPr>
                        <a:t>INVESTMENT COMPANIES</a:t>
                      </a:r>
                    </a:p>
                  </a:txBody>
                  <a:tcPr marL="82636" marR="82636" marT="41318" marB="41318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17j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-1(d)(1) 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17j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-1(d)(3) </a:t>
                      </a:r>
                    </a:p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38a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-1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91440" lvl="0">
                        <a:lnSpc>
                          <a:spcPts val="1700"/>
                        </a:lnSpc>
                      </a:pP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SEC Rule </a:t>
                      </a:r>
                      <a:r>
                        <a:rPr lang="en-US" sz="1100" b="0" i="0" dirty="0" err="1">
                          <a:latin typeface="Avenir Next" panose="020B0503020202020204" pitchFamily="34" charset="0"/>
                          <a:cs typeface="Raleway"/>
                        </a:rPr>
                        <a:t>17j</a:t>
                      </a:r>
                      <a:r>
                        <a:rPr lang="en-US" sz="1100" b="0" i="0" dirty="0">
                          <a:latin typeface="Avenir Next" panose="020B0503020202020204" pitchFamily="34" charset="0"/>
                          <a:cs typeface="Raleway"/>
                        </a:rPr>
                        <a:t>-1(f)(1)</a:t>
                      </a:r>
                    </a:p>
                  </a:txBody>
                  <a:tcPr marL="82636" marR="82636" marT="41318" marB="4131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3293" y="4537930"/>
            <a:ext cx="82438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  <a:cs typeface="Ralewahy"/>
              </a:rPr>
              <a:t>* Pending the announcement of effective date, this rule is approved and consolidates NYSE Rule 407 and NASD Rule 3050 into FINRA Rule 3210.  </a:t>
            </a:r>
          </a:p>
          <a:p>
            <a:endParaRPr lang="en-US" dirty="0"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877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A159A-6440-1799-7601-DC3BF806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FINRA Rule 3510 Proposal Considerations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95B69A-138D-FB49-8A2D-73851E0350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7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(a)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13816" y="1408176"/>
            <a:ext cx="7297250" cy="3105408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dirty="0">
                <a:latin typeface="Avenir Next" panose="020B0503020202020204" pitchFamily="34" charset="0"/>
              </a:rPr>
              <a:t>Associated persons (“APs”) are required to obtain </a:t>
            </a:r>
            <a:r>
              <a:rPr lang="en-US" sz="2800" b="1" dirty="0">
                <a:latin typeface="Avenir Next" panose="020B0503020202020204" pitchFamily="34" charset="0"/>
              </a:rPr>
              <a:t>prior written consent </a:t>
            </a:r>
            <a:r>
              <a:rPr lang="en-US" sz="2800" dirty="0">
                <a:latin typeface="Avenir Next" panose="020B0503020202020204" pitchFamily="34" charset="0"/>
              </a:rPr>
              <a:t>from the employing FINRA member to establish an account at “financial institutions”…     </a:t>
            </a:r>
            <a:br>
              <a:rPr lang="en-US" sz="2800" i="1" dirty="0"/>
            </a:br>
            <a:endParaRPr lang="en-US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09640" y="40233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1664189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(b)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3816" y="1408176"/>
            <a:ext cx="7297250" cy="3079282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dirty="0">
                <a:latin typeface="Avenir Next" panose="020B0503020202020204" pitchFamily="34" charset="0"/>
              </a:rPr>
              <a:t>Associated Persons must </a:t>
            </a:r>
            <a:r>
              <a:rPr lang="en-US" sz="2800" b="1" dirty="0">
                <a:latin typeface="Avenir Next" panose="020B0503020202020204" pitchFamily="34" charset="0"/>
              </a:rPr>
              <a:t>provide written notification to all “financial institutions”</a:t>
            </a:r>
            <a:r>
              <a:rPr lang="en-US" sz="2800" dirty="0">
                <a:latin typeface="Avenir Next" panose="020B0503020202020204" pitchFamily="34" charset="0"/>
              </a:rPr>
              <a:t> of their association with an employing FINRA member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09640" y="40233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871962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(c)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3816" y="1408176"/>
            <a:ext cx="7060889" cy="4625869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dirty="0">
                <a:latin typeface="Avenir Next" panose="020B0503020202020204" pitchFamily="34" charset="0"/>
              </a:rPr>
              <a:t>Upon the employing FINRA member’s written notification, the executing FINRA member is </a:t>
            </a:r>
            <a:r>
              <a:rPr lang="en-US" sz="2800" b="1" dirty="0">
                <a:latin typeface="Avenir Next" panose="020B0503020202020204" pitchFamily="34" charset="0"/>
              </a:rPr>
              <a:t>required to send copies </a:t>
            </a:r>
            <a:r>
              <a:rPr lang="en-US" sz="2800" dirty="0">
                <a:latin typeface="Avenir Next" panose="020B0503020202020204" pitchFamily="34" charset="0"/>
              </a:rPr>
              <a:t>confirms and statements…</a:t>
            </a:r>
            <a:br>
              <a:rPr lang="en-US" sz="2800" dirty="0">
                <a:latin typeface="Avenir Next" panose="020B0503020202020204" pitchFamily="34" charset="0"/>
              </a:rPr>
            </a:br>
            <a:endParaRPr lang="en-US" sz="2800" dirty="0">
              <a:latin typeface="Avenir Next" panose="020B0503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09640" y="39945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380701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(c.01)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3816" y="1408176"/>
            <a:ext cx="7297250" cy="4625869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dirty="0">
                <a:latin typeface="Avenir Next" panose="020B0503020202020204" pitchFamily="34" charset="0"/>
              </a:rPr>
              <a:t>Accounts Opened Prior to Association with the Employing FINRA Member: </a:t>
            </a:r>
            <a:r>
              <a:rPr lang="en-US" sz="2800" b="1" dirty="0">
                <a:latin typeface="Avenir Next" panose="020B0503020202020204" pitchFamily="34" charset="0"/>
              </a:rPr>
              <a:t>30 calendar day deadline</a:t>
            </a:r>
            <a:r>
              <a:rPr lang="en-US" sz="2800" dirty="0">
                <a:latin typeface="Avenir Next" panose="020B0503020202020204" pitchFamily="34" charset="0"/>
              </a:rPr>
              <a:t> to obtain written consent from employer…</a:t>
            </a:r>
            <a:br>
              <a:rPr lang="en-US" sz="2800" dirty="0">
                <a:latin typeface="Avenir Next" panose="020B0503020202020204" pitchFamily="34" charset="0"/>
              </a:rPr>
            </a:br>
            <a:endParaRPr lang="en-US" sz="2800" dirty="0">
              <a:latin typeface="Avenir Next" panose="020B0503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09640" y="40233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294208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(c.02)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3816" y="1408176"/>
            <a:ext cx="7297250" cy="4625869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dirty="0">
                <a:latin typeface="Avenir Next" panose="020B0503020202020204" pitchFamily="34" charset="0"/>
              </a:rPr>
              <a:t>Related and Other Persons: associated person’s ability to </a:t>
            </a:r>
            <a:r>
              <a:rPr lang="en-US" sz="2800" b="1" dirty="0">
                <a:latin typeface="Avenir Next" panose="020B0503020202020204" pitchFamily="34" charset="0"/>
              </a:rPr>
              <a:t>demonstrate to the reasonable satisfaction of the employing FINRA member </a:t>
            </a:r>
            <a:r>
              <a:rPr lang="en-US" sz="2800" dirty="0">
                <a:latin typeface="Avenir Next" panose="020B0503020202020204" pitchFamily="34" charset="0"/>
              </a:rPr>
              <a:t>that the AP derives to economic benefit and exercises no control…</a:t>
            </a:r>
            <a:br>
              <a:rPr lang="en-US" sz="2800" dirty="0">
                <a:latin typeface="Avenir Next" panose="020B0503020202020204" pitchFamily="34" charset="0"/>
              </a:rPr>
            </a:br>
            <a:endParaRPr lang="en-US" sz="2800" dirty="0">
              <a:latin typeface="Avenir Next" panose="020B0503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09640" y="40233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3470189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17922" y="713232"/>
            <a:ext cx="7538868" cy="533536"/>
          </a:xfrm>
        </p:spPr>
        <p:txBody>
          <a:bodyPr/>
          <a:lstStyle/>
          <a:p>
            <a:r>
              <a:rPr lang="en-US" dirty="0"/>
              <a:t>Subsection (c.03)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3816" y="1408176"/>
            <a:ext cx="7297250" cy="4625869"/>
          </a:xfrm>
          <a:prstGeom prst="rect">
            <a:avLst/>
          </a:prstGeom>
        </p:spPr>
        <p:txBody>
          <a:bodyPr vert="horz" anchor="t">
            <a:normAutofit fontScale="97500"/>
          </a:bodyPr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pPr fontAlgn="base">
              <a:lnSpc>
                <a:spcPts val="3500"/>
              </a:lnSpc>
            </a:pPr>
            <a:r>
              <a:rPr lang="en-US" sz="2800" dirty="0">
                <a:latin typeface="Avenir Next" panose="020B0503020202020204" pitchFamily="34" charset="0"/>
              </a:rPr>
              <a:t>Transactions and Accounts Not Subject to Proposed Rule:  Inclusion of the “</a:t>
            </a:r>
            <a:r>
              <a:rPr lang="en-US" sz="2800" b="1" dirty="0">
                <a:latin typeface="Avenir Next" panose="020B0503020202020204" pitchFamily="34" charset="0"/>
              </a:rPr>
              <a:t>Monthly Investment Plan type accounts</a:t>
            </a:r>
            <a:r>
              <a:rPr lang="en-US" sz="2800" dirty="0">
                <a:latin typeface="Avenir Next" panose="020B0503020202020204" pitchFamily="34" charset="0"/>
              </a:rPr>
              <a:t>” exemption…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09640" y="402336"/>
            <a:ext cx="7538868" cy="389672"/>
          </a:xfrm>
          <a:prstGeom prst="rect">
            <a:avLst/>
          </a:prstGeom>
        </p:spPr>
        <p:txBody>
          <a:bodyPr vert="horz" anchor="t"/>
          <a:lstStyle>
            <a:lvl1pPr algn="l" defTabSz="4572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Raleway"/>
                <a:ea typeface="+mj-ea"/>
                <a:cs typeface="Raleway"/>
              </a:defRPr>
            </a:lvl1pPr>
          </a:lstStyle>
          <a:p>
            <a:r>
              <a:rPr lang="en-US" sz="1800" dirty="0">
                <a:solidFill>
                  <a:schemeClr val="tx2"/>
                </a:solidFill>
                <a:latin typeface="Avenir Next" panose="020B0503020202020204" pitchFamily="34" charset="0"/>
              </a:rPr>
              <a:t>FINRA Rule 3510 Proposal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150721339"/>
      </p:ext>
    </p:extLst>
  </p:cSld>
  <p:clrMapOvr>
    <a:masterClrMapping/>
  </p:clrMapOvr>
</p:sld>
</file>

<file path=ppt/theme/theme1.xml><?xml version="1.0" encoding="utf-8"?>
<a:theme xmlns:a="http://schemas.openxmlformats.org/drawingml/2006/main" name="Spitfire Theme">
  <a:themeElements>
    <a:clrScheme name="Halyard">
      <a:dk1>
        <a:srgbClr val="1C4B7E"/>
      </a:dk1>
      <a:lt1>
        <a:srgbClr val="FFFFFF"/>
      </a:lt1>
      <a:dk2>
        <a:srgbClr val="83ACC9"/>
      </a:dk2>
      <a:lt2>
        <a:srgbClr val="F5F5F6"/>
      </a:lt2>
      <a:accent1>
        <a:srgbClr val="23AAE1"/>
      </a:accent1>
      <a:accent2>
        <a:srgbClr val="C8EAF7"/>
      </a:accent2>
      <a:accent3>
        <a:srgbClr val="D3CF9D"/>
      </a:accent3>
      <a:accent4>
        <a:srgbClr val="B2AD65"/>
      </a:accent4>
      <a:accent5>
        <a:srgbClr val="D7D3C8"/>
      </a:accent5>
      <a:accent6>
        <a:srgbClr val="595959"/>
      </a:accent6>
      <a:hlink>
        <a:srgbClr val="23AAE1"/>
      </a:hlink>
      <a:folHlink>
        <a:srgbClr val="23AAE1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470</Words>
  <Application>Microsoft Macintosh PowerPoint</Application>
  <PresentationFormat>On-screen Show (16:9)</PresentationFormat>
  <Paragraphs>53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Avenir Next</vt:lpstr>
      <vt:lpstr>Avenir Next Medium</vt:lpstr>
      <vt:lpstr>Calibri</vt:lpstr>
      <vt:lpstr>Cambria</vt:lpstr>
      <vt:lpstr>Raleway</vt:lpstr>
      <vt:lpstr>Spitfire Theme</vt:lpstr>
      <vt:lpstr>Personal Trading Rules</vt:lpstr>
      <vt:lpstr>Personal Trading Rules Checklist</vt:lpstr>
      <vt:lpstr>FINRA Rule 3510 Proposal Considerations </vt:lpstr>
      <vt:lpstr>Subsection (a)</vt:lpstr>
      <vt:lpstr>Subsection (b)</vt:lpstr>
      <vt:lpstr>Subsection (c)</vt:lpstr>
      <vt:lpstr>Subsection (c.01)</vt:lpstr>
      <vt:lpstr>Subsection (c.02)</vt:lpstr>
      <vt:lpstr>Subsection (c.03)</vt:lpstr>
      <vt:lpstr>Subsection (c.04)</vt:lpstr>
      <vt:lpstr>Subsection (c.05)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Carpenter</dc:creator>
  <cp:lastModifiedBy>Famous Victory</cp:lastModifiedBy>
  <cp:revision>37</cp:revision>
  <dcterms:created xsi:type="dcterms:W3CDTF">2016-02-26T20:44:28Z</dcterms:created>
  <dcterms:modified xsi:type="dcterms:W3CDTF">2023-05-03T13:47:05Z</dcterms:modified>
</cp:coreProperties>
</file>